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3" r:id="rId9"/>
    <p:sldId id="264" r:id="rId10"/>
    <p:sldId id="265" r:id="rId11"/>
    <p:sldId id="266" r:id="rId12"/>
    <p:sldId id="267" r:id="rId13"/>
    <p:sldId id="317" r:id="rId14"/>
    <p:sldId id="318" r:id="rId15"/>
    <p:sldId id="268" r:id="rId16"/>
    <p:sldId id="261" r:id="rId17"/>
    <p:sldId id="272" r:id="rId18"/>
    <p:sldId id="271" r:id="rId19"/>
    <p:sldId id="273" r:id="rId20"/>
    <p:sldId id="274" r:id="rId21"/>
    <p:sldId id="294" r:id="rId22"/>
    <p:sldId id="296" r:id="rId23"/>
    <p:sldId id="295" r:id="rId24"/>
    <p:sldId id="301" r:id="rId25"/>
    <p:sldId id="297" r:id="rId26"/>
    <p:sldId id="300" r:id="rId27"/>
    <p:sldId id="299" r:id="rId28"/>
    <p:sldId id="302" r:id="rId29"/>
    <p:sldId id="303" r:id="rId30"/>
    <p:sldId id="304" r:id="rId31"/>
    <p:sldId id="305" r:id="rId32"/>
    <p:sldId id="306" r:id="rId33"/>
    <p:sldId id="307" r:id="rId34"/>
    <p:sldId id="309" r:id="rId35"/>
    <p:sldId id="310" r:id="rId36"/>
    <p:sldId id="311" r:id="rId37"/>
    <p:sldId id="312" r:id="rId38"/>
    <p:sldId id="315" r:id="rId39"/>
    <p:sldId id="313" r:id="rId40"/>
    <p:sldId id="314" r:id="rId41"/>
    <p:sldId id="319" r:id="rId42"/>
    <p:sldId id="320" r:id="rId43"/>
    <p:sldId id="316" r:id="rId44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F4A"/>
    <a:srgbClr val="FC1427"/>
    <a:srgbClr val="152BFB"/>
    <a:srgbClr val="011818"/>
    <a:srgbClr val="66FA65"/>
    <a:srgbClr val="A9B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7"/>
    <p:restoredTop sz="92153"/>
  </p:normalViewPr>
  <p:slideViewPr>
    <p:cSldViewPr snapToGrid="0" snapToObjects="1">
      <p:cViewPr>
        <p:scale>
          <a:sx n="63" d="100"/>
          <a:sy n="63" d="100"/>
        </p:scale>
        <p:origin x="1824" y="568"/>
      </p:cViewPr>
      <p:guideLst/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D9262-261F-2A45-BB0C-C7AAFAB59DA4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2409D-51BB-C645-AA39-FFD4D430F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91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35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69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0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8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8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59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64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424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000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57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2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8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940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893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83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559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14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48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091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60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71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0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82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279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99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835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31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371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37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50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90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30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07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000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73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1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6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16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58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047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409D-51BB-C645-AA39-FFD4D430FE6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3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7920317" y="6498502"/>
            <a:ext cx="1223682" cy="365125"/>
          </a:xfrm>
          <a:prstGeom prst="rect">
            <a:avLst/>
          </a:prstGeom>
          <a:solidFill>
            <a:srgbClr val="959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>
          <a:xfrm>
            <a:off x="1" y="6498502"/>
            <a:ext cx="1223682" cy="365125"/>
          </a:xfrm>
          <a:prstGeom prst="rect">
            <a:avLst/>
          </a:prstGeom>
          <a:solidFill>
            <a:srgbClr val="959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3683" y="6498502"/>
            <a:ext cx="6696634" cy="35949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2394" y="6458038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smtClean="0">
                <a:latin typeface="CMU Serif Roman" charset="0"/>
                <a:ea typeface="CMU Serif Roman" charset="0"/>
                <a:cs typeface="CMU Serif Roman" charset="0"/>
              </a:rPr>
              <a:t>James</a:t>
            </a:r>
            <a:r>
              <a:rPr lang="en-GB" sz="1200" baseline="0" dirty="0" smtClean="0">
                <a:latin typeface="CMU Serif Roman" charset="0"/>
                <a:ea typeface="CMU Serif Roman" charset="0"/>
                <a:cs typeface="CMU Serif Roman" charset="0"/>
              </a:rPr>
              <a:t> Brand</a:t>
            </a:r>
            <a:endParaRPr lang="en-GB" sz="12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970" y="0"/>
            <a:ext cx="9129091" cy="5992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3256050" y="6502102"/>
            <a:ext cx="2565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NZILBB seminar </a:t>
            </a:r>
            <a:r>
              <a:rPr lang="mr-IN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 November 2018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232"/>
            <a:ext cx="9144000" cy="35536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8683297" y="6502102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3467D85-1BE7-2940-A566-0A693340E609}" type="slidenum">
              <a:rPr lang="en-GB" sz="120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pPr/>
              <a:t>‹#›</a:t>
            </a:fld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14" y="131975"/>
            <a:ext cx="2497018" cy="355447"/>
          </a:xfrm>
          <a:prstGeom prst="rect">
            <a:avLst/>
          </a:prstGeom>
        </p:spPr>
      </p:pic>
      <p:sp>
        <p:nvSpPr>
          <p:cNvPr id="28" name="Oval 27"/>
          <p:cNvSpPr/>
          <p:nvPr userDrawn="1"/>
        </p:nvSpPr>
        <p:spPr>
          <a:xfrm>
            <a:off x="4307457" y="348613"/>
            <a:ext cx="149207" cy="1504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 userDrawn="1"/>
        </p:nvSpPr>
        <p:spPr>
          <a:xfrm>
            <a:off x="4492431" y="346254"/>
            <a:ext cx="149207" cy="1504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 userDrawn="1"/>
        </p:nvSpPr>
        <p:spPr>
          <a:xfrm>
            <a:off x="4677405" y="346254"/>
            <a:ext cx="149207" cy="1504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 userDrawn="1"/>
        </p:nvSpPr>
        <p:spPr>
          <a:xfrm>
            <a:off x="72394" y="66863"/>
            <a:ext cx="2763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Experimental </a:t>
            </a:r>
            <a:r>
              <a:rPr lang="en-GB" sz="1200" dirty="0" err="1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Diachronics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1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56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13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30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07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7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07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25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5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67D85-1BE7-2940-A566-0A693340E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271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3" b="20506"/>
          <a:stretch/>
        </p:blipFill>
        <p:spPr>
          <a:xfrm>
            <a:off x="0" y="4632520"/>
            <a:ext cx="9144000" cy="22254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32950"/>
            <a:ext cx="4937760" cy="7028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746" r="9167" b="17956"/>
          <a:stretch/>
        </p:blipFill>
        <p:spPr>
          <a:xfrm>
            <a:off x="7833362" y="332950"/>
            <a:ext cx="975360" cy="8300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801" y="2491836"/>
            <a:ext cx="8503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A9B554"/>
                </a:solidFill>
                <a:latin typeface="CMU Serif Roman" charset="0"/>
                <a:ea typeface="CMU Serif Roman" charset="0"/>
                <a:cs typeface="CMU Serif Roman" charset="0"/>
              </a:rPr>
              <a:t>Experimental </a:t>
            </a:r>
            <a:r>
              <a:rPr lang="en-GB" sz="2800" b="1" dirty="0" err="1" smtClean="0">
                <a:solidFill>
                  <a:srgbClr val="A9B554"/>
                </a:solidFill>
                <a:latin typeface="CMU Serif Roman" charset="0"/>
                <a:ea typeface="CMU Serif Roman" charset="0"/>
                <a:cs typeface="CMU Serif Roman" charset="0"/>
              </a:rPr>
              <a:t>diachronics</a:t>
            </a:r>
            <a:r>
              <a:rPr lang="en-GB" sz="2800" b="1" dirty="0" smtClean="0">
                <a:solidFill>
                  <a:srgbClr val="A9B554"/>
                </a:solidFill>
                <a:latin typeface="CMU Serif Roman" charset="0"/>
                <a:ea typeface="CMU Serif Roman" charset="0"/>
                <a:cs typeface="CMU Serif Roman" charset="0"/>
              </a:rPr>
              <a:t>: Investigating language change and evolution in the lab</a:t>
            </a:r>
          </a:p>
          <a:p>
            <a:pPr algn="ctr">
              <a:spcBef>
                <a:spcPts val="1200"/>
              </a:spcBef>
            </a:pPr>
            <a:r>
              <a:rPr lang="en-GB" sz="28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James Brand</a:t>
            </a:r>
          </a:p>
          <a:p>
            <a:pPr algn="ctr"/>
            <a:r>
              <a:rPr lang="en-GB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GB" sz="2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ames.brand@canterbury.ac.nz</a:t>
            </a:r>
            <a:endParaRPr lang="en-GB" sz="2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1680" y="6137339"/>
            <a:ext cx="54340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3" y="1497497"/>
            <a:ext cx="8471193" cy="4023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1680" y="6137339"/>
            <a:ext cx="54340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12021"/>
          <a:stretch/>
        </p:blipFill>
        <p:spPr>
          <a:xfrm>
            <a:off x="257348" y="2385460"/>
            <a:ext cx="8646510" cy="21293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9" y="2358511"/>
            <a:ext cx="8352402" cy="2194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5035" y="6045006"/>
            <a:ext cx="566737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120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7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5035" y="6045006"/>
            <a:ext cx="566737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Cornish &amp; Smith (2008)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03" y="1546562"/>
            <a:ext cx="6334869" cy="39592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2594" y="1613647"/>
            <a:ext cx="1398493" cy="1118795"/>
          </a:xfrm>
          <a:prstGeom prst="rect">
            <a:avLst/>
          </a:prstGeom>
          <a:solidFill>
            <a:srgbClr val="0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Rectangle 10"/>
          <p:cNvSpPr/>
          <p:nvPr/>
        </p:nvSpPr>
        <p:spPr>
          <a:xfrm>
            <a:off x="2592593" y="2948512"/>
            <a:ext cx="1398493" cy="1193181"/>
          </a:xfrm>
          <a:prstGeom prst="rect">
            <a:avLst/>
          </a:prstGeom>
          <a:solidFill>
            <a:srgbClr val="0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3" name="Rectangle 12"/>
          <p:cNvSpPr/>
          <p:nvPr/>
        </p:nvSpPr>
        <p:spPr>
          <a:xfrm>
            <a:off x="2562115" y="4283336"/>
            <a:ext cx="1472004" cy="1222519"/>
          </a:xfrm>
          <a:prstGeom prst="rect">
            <a:avLst/>
          </a:prstGeom>
          <a:solidFill>
            <a:srgbClr val="0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4" name="Rectangle 13"/>
          <p:cNvSpPr/>
          <p:nvPr/>
        </p:nvSpPr>
        <p:spPr>
          <a:xfrm>
            <a:off x="4154246" y="1583960"/>
            <a:ext cx="1439730" cy="1223786"/>
          </a:xfrm>
          <a:prstGeom prst="rect">
            <a:avLst/>
          </a:prstGeom>
          <a:solidFill>
            <a:srgbClr val="152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5" name="Rectangle 14"/>
          <p:cNvSpPr/>
          <p:nvPr/>
        </p:nvSpPr>
        <p:spPr>
          <a:xfrm>
            <a:off x="4154246" y="2933014"/>
            <a:ext cx="1439730" cy="1223786"/>
          </a:xfrm>
          <a:prstGeom prst="rect">
            <a:avLst/>
          </a:prstGeom>
          <a:solidFill>
            <a:srgbClr val="152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6" name="Rectangle 15"/>
          <p:cNvSpPr/>
          <p:nvPr/>
        </p:nvSpPr>
        <p:spPr>
          <a:xfrm>
            <a:off x="4154246" y="4282068"/>
            <a:ext cx="1439730" cy="1223786"/>
          </a:xfrm>
          <a:prstGeom prst="rect">
            <a:avLst/>
          </a:prstGeom>
          <a:solidFill>
            <a:srgbClr val="152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7" name="Rectangle 16"/>
          <p:cNvSpPr/>
          <p:nvPr/>
        </p:nvSpPr>
        <p:spPr>
          <a:xfrm>
            <a:off x="5732889" y="1583959"/>
            <a:ext cx="1439730" cy="1223786"/>
          </a:xfrm>
          <a:prstGeom prst="rect">
            <a:avLst/>
          </a:prstGeom>
          <a:solidFill>
            <a:srgbClr val="FC1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8" name="Rectangle 17"/>
          <p:cNvSpPr/>
          <p:nvPr/>
        </p:nvSpPr>
        <p:spPr>
          <a:xfrm>
            <a:off x="5692595" y="2917907"/>
            <a:ext cx="1439730" cy="1223786"/>
          </a:xfrm>
          <a:prstGeom prst="rect">
            <a:avLst/>
          </a:prstGeom>
          <a:solidFill>
            <a:srgbClr val="FC1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9" name="Rectangle 18"/>
          <p:cNvSpPr/>
          <p:nvPr/>
        </p:nvSpPr>
        <p:spPr>
          <a:xfrm>
            <a:off x="5714103" y="4282068"/>
            <a:ext cx="1439730" cy="1223786"/>
          </a:xfrm>
          <a:prstGeom prst="rect">
            <a:avLst/>
          </a:prstGeom>
          <a:solidFill>
            <a:srgbClr val="FC1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4" name="TextBox 3"/>
          <p:cNvSpPr txBox="1"/>
          <p:nvPr/>
        </p:nvSpPr>
        <p:spPr>
          <a:xfrm>
            <a:off x="2592593" y="3048628"/>
            <a:ext cx="1322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moki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k</a:t>
            </a:r>
            <a:r>
              <a:rPr lang="en-US" sz="2000" b="1" dirty="0" err="1" smtClean="0">
                <a:solidFill>
                  <a:schemeClr val="bg1"/>
                </a:solidFill>
              </a:rPr>
              <a:t>alu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nane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9537" y="1665234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lumonamo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nelu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kapihu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9537" y="4386129"/>
            <a:ext cx="1322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kilamo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pilu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luki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54246" y="1665234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kinahune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kanehu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humo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28319" y="3048628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luneki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 smtClean="0">
                <a:solidFill>
                  <a:schemeClr val="bg1"/>
                </a:solidFill>
              </a:rPr>
              <a:t>mola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000" b="1" dirty="0" err="1">
                <a:solidFill>
                  <a:schemeClr val="bg1"/>
                </a:solidFill>
              </a:rPr>
              <a:t>lamuna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3259" y="4386129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kahuki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neki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namola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5620" y="1665212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lahupine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namopihu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lahupiki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8054" y="3045733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lanepi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pihukimo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mokihuna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7524" y="4372774"/>
            <a:ext cx="1364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neluka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pinemohu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lumoka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5035" y="6045006"/>
            <a:ext cx="566737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Cornish &amp; Smith (2008)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03" y="1546562"/>
            <a:ext cx="6334869" cy="39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48" y="2192310"/>
            <a:ext cx="8347234" cy="36927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8536" y="1188958"/>
            <a:ext cx="1643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39688"/>
            <a:r>
              <a:rPr lang="en-US" sz="1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1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1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r>
              <a:rPr lang="en-US" sz="1800" i="1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1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71939" y="1188960"/>
            <a:ext cx="17258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1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1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1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1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1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7626" y="1188960"/>
            <a:ext cx="1393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81500" y="1188960"/>
            <a:ext cx="1664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46374" y="1188958"/>
            <a:ext cx="1661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1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1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05" y="1016996"/>
            <a:ext cx="4854944" cy="4901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5035" y="6045006"/>
            <a:ext cx="566737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2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863693"/>
              </p:ext>
            </p:extLst>
          </p:nvPr>
        </p:nvGraphicFramePr>
        <p:xfrm>
          <a:off x="573436" y="2358511"/>
          <a:ext cx="8434377" cy="18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686"/>
                <a:gridCol w="1610379"/>
                <a:gridCol w="1348352"/>
                <a:gridCol w="3102960"/>
              </a:tblGrid>
              <a:tr h="36720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Predictor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Less stable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More stable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Frequency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Pagel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et al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(2007)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Length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long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short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Monaghan (2014)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Age of acquisition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late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early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Monaghan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(2014)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Number of Synonyms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Vejdemo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&amp;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baseline="0" dirty="0" err="1" smtClean="0">
                          <a:solidFill>
                            <a:schemeClr val="tx1"/>
                          </a:solidFill>
                        </a:rPr>
                        <a:t>Hörberg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(2016)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3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But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457200" indent="-457200">
              <a:buClr>
                <a:srgbClr val="959F4A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Only &lt; 200 fundamental vocabulary items used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Lexical predictors assumed to be stable across time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Rate of replacement calculation very coarse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Does not detect more subtle changes in the words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Complexities of working with this type of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Experimental approach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457200" indent="-457200">
              <a:buClr>
                <a:srgbClr val="959F4A"/>
              </a:buClr>
              <a:buFont typeface="Wingdings" charset="2"/>
              <a:buChar char="Ø"/>
            </a:pPr>
            <a:endParaRPr lang="en-GB" sz="28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Use iterated learning paradigm to model cultural transmission of language across generations of learners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Carefully control for variables of interest with artificial language design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Use novel statistical analyses to classify the type of changes produced</a:t>
            </a:r>
          </a:p>
          <a:p>
            <a:pPr marL="901700" indent="-442913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Investigate evolution from the 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6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8944" y="1285612"/>
            <a:ext cx="8899672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Part 1 - Experimental </a:t>
            </a:r>
            <a:r>
              <a:rPr lang="en-GB" sz="2800" dirty="0" err="1" smtClean="0">
                <a:latin typeface="CMU Serif Roman" charset="0"/>
                <a:ea typeface="CMU Serif Roman" charset="0"/>
                <a:cs typeface="CMU Serif Roman" charset="0"/>
              </a:rPr>
              <a:t>Diachronics</a:t>
            </a: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Ways to study language evolution</a:t>
            </a: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Insights gained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Issues with these approaches</a:t>
            </a: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An experimental approach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20715"/>
          <a:stretch/>
        </p:blipFill>
        <p:spPr>
          <a:xfrm>
            <a:off x="688240" y="4322010"/>
            <a:ext cx="2013894" cy="17691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7296" y="6091120"/>
            <a:ext cx="2135783" cy="30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Padraic Monaghan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023" y="4318908"/>
            <a:ext cx="1797853" cy="17978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24023" y="6116761"/>
            <a:ext cx="17978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Kenny Smith</a:t>
            </a:r>
            <a:endParaRPr lang="en-GB" dirty="0"/>
          </a:p>
        </p:txBody>
      </p:sp>
      <p:pic>
        <p:nvPicPr>
          <p:cNvPr id="22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65" y="4990161"/>
            <a:ext cx="2621436" cy="1126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Box 23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Stimuli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12 non-words (length = 6 letters) </a:t>
            </a: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generated from 8 consonants and 5 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vowels, CVCVCV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No duplicated syllables 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within a word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Each word maximally distant from others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Each word mapped onto unique meaning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pic>
        <p:nvPicPr>
          <p:cNvPr id="7" name="s1.f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54" y="4303261"/>
            <a:ext cx="1579355" cy="14965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64"/>
          <p:cNvSpPr/>
          <p:nvPr/>
        </p:nvSpPr>
        <p:spPr>
          <a:xfrm>
            <a:off x="693989" y="5837671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 dirty="0"/>
              <a:t>gahemi</a:t>
            </a:r>
          </a:p>
        </p:txBody>
      </p:sp>
      <p:pic>
        <p:nvPicPr>
          <p:cNvPr id="9" name="s2.f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6613" y="4085886"/>
            <a:ext cx="1995109" cy="1796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3.f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6659" y="4111573"/>
            <a:ext cx="1868471" cy="177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4.f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00067" y="4220552"/>
            <a:ext cx="1902843" cy="157923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68"/>
          <p:cNvSpPr/>
          <p:nvPr/>
        </p:nvSpPr>
        <p:spPr>
          <a:xfrm>
            <a:off x="2793305" y="5837671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13" name="Shape 369"/>
          <p:cNvSpPr/>
          <p:nvPr/>
        </p:nvSpPr>
        <p:spPr>
          <a:xfrm>
            <a:off x="5072371" y="5929700"/>
            <a:ext cx="111209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lang="en-GB" sz="2600" dirty="0" err="1" smtClean="0"/>
              <a:t>muhego</a:t>
            </a:r>
            <a:endParaRPr sz="2600" dirty="0"/>
          </a:p>
        </p:txBody>
      </p:sp>
      <p:sp>
        <p:nvSpPr>
          <p:cNvPr id="14" name="Shape 370"/>
          <p:cNvSpPr/>
          <p:nvPr/>
        </p:nvSpPr>
        <p:spPr>
          <a:xfrm>
            <a:off x="7365678" y="5882105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0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Design</a:t>
            </a:r>
          </a:p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4 chains of 8 participants (generation)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Frequency conditions 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–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low, med, high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4 words in each condition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Training stage:</a:t>
            </a:r>
          </a:p>
          <a:p>
            <a:pPr marL="1112838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Participants learn 12 form-meaning mappings</a:t>
            </a:r>
          </a:p>
          <a:p>
            <a:pPr marL="1112838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low  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–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3 exposures per word</a:t>
            </a:r>
          </a:p>
          <a:p>
            <a:pPr marL="1112838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med 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–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9 exposures per word</a:t>
            </a:r>
          </a:p>
          <a:p>
            <a:pPr marL="1112838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high 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–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18 exposures per word</a:t>
            </a:r>
          </a:p>
          <a:p>
            <a:pPr marL="1111250" lvl="0" indent="-56991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2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Design</a:t>
            </a:r>
          </a:p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1250" lvl="0" indent="-56991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Testing stage:</a:t>
            </a:r>
          </a:p>
          <a:p>
            <a:pPr marL="1114425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Shown just the meaning and asked to generate the word they think mapped 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onto it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Take the output from one generation and then train the next generation on that language, iterate over 8 generations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Filter out any duplicate words (see Kirby et al 2008)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Maintain frequency conditions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4124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Analysis</a:t>
            </a:r>
          </a:p>
          <a:p>
            <a:pPr marL="1112838" lvl="0" indent="-565150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Error:</a:t>
            </a:r>
          </a:p>
          <a:p>
            <a:pPr marL="1114425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err="1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Levenshtein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distance (LD)</a:t>
            </a:r>
          </a:p>
          <a:p>
            <a:pPr marL="1114425" lvl="0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How similar is the input word to the output word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4425" lvl="0" algn="ctr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ea typeface="CMU Serif Roman" charset="0"/>
                <a:cs typeface="CMU Serif Roman" charset="0"/>
                <a:sym typeface="Times"/>
              </a:rPr>
              <a:t>g a h e m </a:t>
            </a:r>
            <a:r>
              <a:rPr lang="en-GB" sz="2800" dirty="0" err="1" smtClean="0">
                <a:ea typeface="CMU Serif Roman" charset="0"/>
                <a:cs typeface="CMU Serif Roman" charset="0"/>
                <a:sym typeface="Times"/>
              </a:rPr>
              <a:t>i</a:t>
            </a:r>
            <a:endParaRPr lang="en-GB" sz="2800" dirty="0" smtClean="0">
              <a:ea typeface="CMU Serif Roman" charset="0"/>
              <a:cs typeface="CMU Serif Roman" charset="0"/>
              <a:sym typeface="Times"/>
            </a:endParaRPr>
          </a:p>
          <a:p>
            <a:pPr marL="1114425" lvl="0" algn="ctr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ea typeface="CMU Serif Roman" charset="0"/>
                <a:cs typeface="CMU Serif Roman" charset="0"/>
                <a:sym typeface="Times"/>
              </a:rPr>
              <a:t>g a h e w u</a:t>
            </a:r>
          </a:p>
          <a:p>
            <a:pPr marL="1114425" lvl="0" algn="ctr" defTabSz="457200">
              <a:spcBef>
                <a:spcPts val="600"/>
              </a:spcBef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ea typeface="CMU Serif Roman" charset="0"/>
                <a:cs typeface="CMU Serif Roman" charset="0"/>
                <a:sym typeface="Times"/>
              </a:rPr>
              <a:t>0 0 0 0 1 1</a:t>
            </a:r>
          </a:p>
          <a:p>
            <a:pPr marL="1114425" lvl="0" algn="ctr" defTabSz="457200">
              <a:spcBef>
                <a:spcPts val="600"/>
              </a:spcBef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ea typeface="CMU Serif Roman" charset="0"/>
                <a:cs typeface="CMU Serif Roman" charset="0"/>
                <a:sym typeface="Times"/>
              </a:rPr>
              <a:t>LD = 2</a:t>
            </a:r>
            <a:endParaRPr lang="en-GB" sz="2800" dirty="0"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4167972" y="4401519"/>
            <a:ext cx="1798875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67972" y="4925878"/>
            <a:ext cx="1798875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7972" y="5448053"/>
            <a:ext cx="1798875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7972" y="3481952"/>
            <a:ext cx="1798875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719136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Analysis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Replacement/adjustment:</a:t>
            </a: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</a:rPr>
              <a:t>MCMC sample 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of 10,000 potential words</a:t>
            </a: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Calculate critical threshold (CT) between these words and each input word as estimate of random production distance</a:t>
            </a: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endParaRPr lang="en-GB" sz="28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If recall word LD is &lt; CT, adjustment</a:t>
            </a: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If recall word LD is &gt; CT, replacement</a:t>
            </a:r>
          </a:p>
          <a:p>
            <a:pPr marL="1122363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If recall word == input word, accurate</a:t>
            </a:r>
            <a:endParaRPr lang="en-GB" sz="28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86" y="3927607"/>
            <a:ext cx="2912304" cy="85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38884" y="1323847"/>
            <a:ext cx="85021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Results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238884" y="1847067"/>
            <a:ext cx="4091779" cy="445207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589876"/>
              </p:ext>
            </p:extLst>
          </p:nvPr>
        </p:nvGraphicFramePr>
        <p:xfrm>
          <a:off x="4787200" y="1585457"/>
          <a:ext cx="3953844" cy="43538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7948"/>
                <a:gridCol w="1317948"/>
                <a:gridCol w="1317948"/>
              </a:tblGrid>
              <a:tr h="550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314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3242599" y="2025607"/>
            <a:ext cx="916575" cy="10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3" y="1129956"/>
            <a:ext cx="8166961" cy="52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37" y="1153364"/>
            <a:ext cx="4943085" cy="498252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816593" y="2796929"/>
            <a:ext cx="3944591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Conclusion</a:t>
            </a:r>
          </a:p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Experimental </a:t>
            </a:r>
            <a:r>
              <a:rPr lang="en-GB" sz="2800" dirty="0" err="1">
                <a:latin typeface="CMU Serif Roman" charset="0"/>
                <a:ea typeface="CMU Serif Roman" charset="0"/>
                <a:cs typeface="CMU Serif Roman" charset="0"/>
                <a:sym typeface="Times"/>
              </a:rPr>
              <a:t>diachronics</a:t>
            </a:r>
            <a:r>
              <a:rPr lang="en-GB" sz="2800" dirty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c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an be used to assess change and also stability in a language over the course of transmission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Can offer the researcher more control over variable of interest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Can provide more robust evidence than results derived from corpus based methods (alongside them, not in isolation)</a:t>
            </a:r>
          </a:p>
        </p:txBody>
      </p:sp>
    </p:spTree>
    <p:extLst>
      <p:ext uri="{BB962C8B-B14F-4D97-AF65-F5344CB8AC3E}">
        <p14:creationId xmlns:p14="http://schemas.microsoft.com/office/powerpoint/2010/main" val="6913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Experiment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Future directions</a:t>
            </a:r>
          </a:p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More statistical power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…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4 chains is not enough (</a:t>
            </a:r>
            <a:r>
              <a:rPr lang="en-GB" sz="2800" dirty="0" err="1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MTurk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, see </a:t>
            </a:r>
            <a:r>
              <a:rPr lang="en-GB" sz="2800" dirty="0" err="1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Beckner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 et al., 2017)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Sound change, not orthographic change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Extending beyond noun categories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Language in interaction, incorporating dialogues and moving away from isolated learners</a:t>
            </a:r>
          </a:p>
          <a:p>
            <a:pPr marL="1112838" lvl="0" indent="-576263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260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87161" y="6111902"/>
            <a:ext cx="2135783" cy="30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Dermot </a:t>
            </a:r>
            <a:r>
              <a:rPr lang="en-GB" dirty="0" err="1" smtClean="0"/>
              <a:t>Lynott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800927" y="6128610"/>
            <a:ext cx="17978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Louise Connell</a:t>
            </a:r>
            <a:endParaRPr lang="en-GB" dirty="0"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1592" y="4487664"/>
            <a:ext cx="1226159" cy="1610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4408" y="4487578"/>
            <a:ext cx="1280169" cy="160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060" y="4493314"/>
            <a:ext cx="2106019" cy="1579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Box 22"/>
          <p:cNvSpPr txBox="1"/>
          <p:nvPr/>
        </p:nvSpPr>
        <p:spPr>
          <a:xfrm>
            <a:off x="4104531" y="6121500"/>
            <a:ext cx="17978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James Carney</a:t>
            </a:r>
            <a:endParaRPr lang="en-GB" dirty="0"/>
          </a:p>
        </p:txBody>
      </p:sp>
      <p:pic>
        <p:nvPicPr>
          <p:cNvPr id="24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25906" y="4793038"/>
            <a:ext cx="2169136" cy="127979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Box 29"/>
          <p:cNvSpPr txBox="1"/>
          <p:nvPr/>
        </p:nvSpPr>
        <p:spPr>
          <a:xfrm>
            <a:off x="148944" y="1285612"/>
            <a:ext cx="8899672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59F4A"/>
              </a:buClr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Part 2 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Sensorimotor basis of concepts</a:t>
            </a: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If there is time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</a:rPr>
              <a:t>…</a:t>
            </a: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err="1" smtClean="0">
                <a:latin typeface="CMU Serif Roman" charset="0"/>
                <a:ea typeface="CMU Serif Roman" charset="0"/>
                <a:cs typeface="CMU Serif Roman" charset="0"/>
              </a:rPr>
              <a:t>Megastudy</a:t>
            </a: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 dataset of sensorimotor norms</a:t>
            </a: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Why they are interesting</a:t>
            </a:r>
          </a:p>
          <a:p>
            <a:pPr marL="901700" indent="-457200">
              <a:buClr>
                <a:srgbClr val="959F4A"/>
              </a:buClr>
              <a:buSzPct val="80000"/>
              <a:buFont typeface="Wingdings" charset="2"/>
              <a:buChar char="Ø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</a:rPr>
              <a:t>Language change applications?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234" y="4487578"/>
            <a:ext cx="1067746" cy="160161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79846" y="6125055"/>
            <a:ext cx="17978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Marc </a:t>
            </a:r>
            <a:r>
              <a:rPr lang="en-GB" dirty="0" err="1" smtClean="0"/>
              <a:t>Brysbaert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1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defTabSz="457200">
              <a:buClr>
                <a:srgbClr val="959F4A"/>
              </a:buClr>
              <a:buSzPct val="100000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lvl="0" algn="ctr" defTabSz="457200">
              <a:buClr>
                <a:srgbClr val="959F4A"/>
              </a:buClr>
              <a:buSzPct val="100000"/>
              <a:defRPr sz="1800"/>
            </a:pPr>
            <a:endParaRPr lang="en-GB" sz="28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lvl="0" algn="ctr" defTabSz="457200">
              <a:buClr>
                <a:srgbClr val="959F4A"/>
              </a:buClr>
              <a:buSzPct val="100000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lvl="0" algn="ctr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Part 2</a:t>
            </a:r>
          </a:p>
          <a:p>
            <a:pPr lvl="0" algn="ctr" defTabSz="457200">
              <a:buClr>
                <a:srgbClr val="959F4A"/>
              </a:buClr>
              <a:buSzPct val="100000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604837" lvl="0" algn="ctr" defTabSz="457200">
              <a:buClr>
                <a:srgbClr val="959F4A"/>
              </a:buClr>
              <a:buSzPct val="100000"/>
              <a:defRPr sz="1800"/>
            </a:pPr>
            <a:r>
              <a:rPr lang="en-GB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Sensorimotor norms for the human conceptual system</a:t>
            </a:r>
            <a:r>
              <a:rPr lang="mr-IN" sz="28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…</a:t>
            </a: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1171575" lvl="0" indent="-566738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97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878170" y="2145868"/>
            <a:ext cx="6079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22222"/>
                </a:solidFill>
                <a:effectLst>
                  <a:glow>
                    <a:schemeClr val="tx2">
                      <a:lumMod val="20000"/>
                      <a:lumOff val="80000"/>
                    </a:schemeClr>
                  </a:glow>
                </a:effectLst>
                <a:latin typeface="Arial" charset="0"/>
              </a:rPr>
              <a:t>“</a:t>
            </a:r>
            <a:r>
              <a:rPr lang="en-US" sz="2400" dirty="0" smtClean="0">
                <a:effectLst>
                  <a:glow>
                    <a:schemeClr val="tx2">
                      <a:lumMod val="20000"/>
                      <a:lumOff val="80000"/>
                    </a:schemeClr>
                  </a:glow>
                </a:effectLst>
              </a:rPr>
              <a:t>If it looks like a duck, and quacks like a duck, we have at least to consider the possibility that we have a small aquatic bird of the family </a:t>
            </a:r>
            <a:r>
              <a:rPr lang="en-US" sz="2400" dirty="0" err="1" smtClean="0">
                <a:effectLst>
                  <a:glow>
                    <a:schemeClr val="tx2">
                      <a:lumMod val="20000"/>
                      <a:lumOff val="80000"/>
                    </a:schemeClr>
                  </a:glow>
                </a:effectLst>
              </a:rPr>
              <a:t>Anatidae</a:t>
            </a:r>
            <a:r>
              <a:rPr lang="en-US" sz="2400" dirty="0" smtClean="0">
                <a:effectLst>
                  <a:glow>
                    <a:schemeClr val="tx2">
                      <a:lumMod val="20000"/>
                      <a:lumOff val="80000"/>
                    </a:schemeClr>
                  </a:glow>
                </a:effectLst>
              </a:rPr>
              <a:t> on our hands</a:t>
            </a:r>
            <a:r>
              <a:rPr lang="en-US" sz="2400" dirty="0" smtClean="0">
                <a:solidFill>
                  <a:srgbClr val="222222"/>
                </a:solidFill>
                <a:effectLst>
                  <a:glow>
                    <a:schemeClr val="tx2">
                      <a:lumMod val="20000"/>
                      <a:lumOff val="80000"/>
                    </a:schemeClr>
                  </a:glow>
                </a:effectLst>
                <a:latin typeface="Arial" charset="0"/>
              </a:rPr>
              <a:t>”</a:t>
            </a:r>
          </a:p>
          <a:p>
            <a:endParaRPr lang="en-US" sz="2400" dirty="0" smtClean="0">
              <a:solidFill>
                <a:srgbClr val="222222"/>
              </a:solidFill>
              <a:latin typeface="Arial" charset="0"/>
            </a:endParaRPr>
          </a:p>
          <a:p>
            <a:r>
              <a:rPr lang="en-US" sz="2400" dirty="0" smtClean="0">
                <a:solidFill>
                  <a:srgbClr val="222222"/>
                </a:solidFill>
                <a:latin typeface="Arial" charset="0"/>
              </a:rPr>
              <a:t>Douglas Adams</a:t>
            </a:r>
          </a:p>
          <a:p>
            <a:r>
              <a:rPr lang="en-US" sz="2400" i="1" dirty="0"/>
              <a:t>Dirk Gently's Holistic Detective Agency</a:t>
            </a:r>
            <a:endParaRPr lang="en-US" sz="2400" i="1" dirty="0">
              <a:solidFill>
                <a:srgbClr val="222222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4" y="2145868"/>
            <a:ext cx="2477949" cy="28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" y="1246035"/>
            <a:ext cx="5341100" cy="150706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61" y="2778093"/>
            <a:ext cx="4888145" cy="15800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17" y="4383092"/>
            <a:ext cx="5322503" cy="157523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915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4" y="2145868"/>
            <a:ext cx="2477949" cy="2854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3160" y="2449781"/>
            <a:ext cx="49594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DUCK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 smtClean="0"/>
              <a:t>Concreteness = 4.86 (SD = 0.52)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 smtClean="0"/>
              <a:t>On a scale of 1-5</a:t>
            </a:r>
          </a:p>
        </p:txBody>
      </p:sp>
    </p:spTree>
    <p:extLst>
      <p:ext uri="{BB962C8B-B14F-4D97-AF65-F5344CB8AC3E}">
        <p14:creationId xmlns:p14="http://schemas.microsoft.com/office/powerpoint/2010/main" val="7186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96194" lvl="0" indent="-596194" defTabSz="457200">
              <a:buClr>
                <a:srgbClr val="959F4A"/>
              </a:buClr>
              <a:buSzPct val="100000"/>
              <a:buFont typeface="Wingdings" charset="2"/>
              <a:buChar char="Ø"/>
              <a:defRPr sz="1800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253160" y="2449781"/>
            <a:ext cx="49594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THINKING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 smtClean="0"/>
              <a:t>Concreteness = 1.96 (SD = 1.19)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 smtClean="0"/>
              <a:t>On a scale of 1-5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8" y="2449781"/>
            <a:ext cx="2549229" cy="25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4124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 smtClean="0"/>
              <a:t>Sensorimotor norms</a:t>
            </a:r>
          </a:p>
          <a:p>
            <a:pPr marL="457200" indent="-457200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800" dirty="0" smtClean="0"/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 smtClean="0"/>
              <a:t>Sensory </a:t>
            </a:r>
            <a:r>
              <a:rPr lang="en-GB" sz="2800" dirty="0"/>
              <a:t>and motor ratings for </a:t>
            </a:r>
            <a:r>
              <a:rPr lang="en-GB" sz="2800" dirty="0">
                <a:latin typeface="Times New Roman" charset="0"/>
                <a:ea typeface="Times New Roman" charset="0"/>
                <a:cs typeface="Times New Roman" charset="0"/>
              </a:rPr>
              <a:t>~</a:t>
            </a:r>
            <a:r>
              <a:rPr lang="en-GB" sz="2800" dirty="0"/>
              <a:t>40,000 concepts using </a:t>
            </a:r>
            <a:r>
              <a:rPr lang="en-GB" sz="2800" dirty="0" err="1" smtClean="0"/>
              <a:t>MTurk</a:t>
            </a:r>
            <a:endParaRPr lang="en-GB" sz="2800" dirty="0"/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/>
              <a:t>Each concept has </a:t>
            </a:r>
            <a:r>
              <a:rPr lang="en-GB" sz="2800" dirty="0">
                <a:latin typeface="Times New Roman" charset="0"/>
                <a:ea typeface="Times New Roman" charset="0"/>
                <a:cs typeface="Times New Roman" charset="0"/>
              </a:rPr>
              <a:t>~</a:t>
            </a:r>
            <a:r>
              <a:rPr lang="en-GB" sz="2800" dirty="0">
                <a:latin typeface="CMU Serif"/>
                <a:ea typeface="CMU Serif"/>
                <a:cs typeface="CMU Serif"/>
              </a:rPr>
              <a:t>19 participant </a:t>
            </a:r>
            <a:r>
              <a:rPr lang="en-GB" sz="2800" dirty="0" smtClean="0">
                <a:latin typeface="CMU Serif"/>
                <a:ea typeface="CMU Serif"/>
                <a:cs typeface="CMU Serif"/>
              </a:rPr>
              <a:t>ratings</a:t>
            </a:r>
            <a:endParaRPr lang="en-GB" sz="2800" dirty="0">
              <a:latin typeface="CMU Serif"/>
              <a:ea typeface="CMU Serif"/>
              <a:cs typeface="CMU Serif"/>
            </a:endParaRPr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>
                <a:latin typeface="CMU Serif"/>
                <a:ea typeface="CMU Serif"/>
                <a:cs typeface="CMU Serif"/>
              </a:rPr>
              <a:t>Each participant rates 48 </a:t>
            </a:r>
            <a:r>
              <a:rPr lang="en-GB" sz="2800" dirty="0" smtClean="0">
                <a:latin typeface="CMU Serif"/>
                <a:ea typeface="CMU Serif"/>
                <a:cs typeface="CMU Serif"/>
              </a:rPr>
              <a:t>words</a:t>
            </a:r>
            <a:endParaRPr lang="en-GB" sz="2800" dirty="0">
              <a:latin typeface="CMU Serif"/>
              <a:ea typeface="CMU Serif"/>
              <a:cs typeface="CMU Serif"/>
            </a:endParaRPr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>
                <a:latin typeface="CMU Serif"/>
                <a:ea typeface="CMU Serif"/>
                <a:cs typeface="CMU Serif"/>
              </a:rPr>
              <a:t>Overall, </a:t>
            </a:r>
            <a:r>
              <a:rPr lang="en-GB" sz="2800" i="1" dirty="0">
                <a:latin typeface="CMU Serif"/>
                <a:ea typeface="CMU Serif"/>
                <a:cs typeface="CMU Serif"/>
              </a:rPr>
              <a:t>N</a:t>
            </a:r>
            <a:r>
              <a:rPr lang="en-GB" sz="2800" dirty="0">
                <a:latin typeface="CMU Serif"/>
                <a:ea typeface="CMU Serif"/>
                <a:cs typeface="CMU Serif"/>
              </a:rPr>
              <a:t> = </a:t>
            </a:r>
            <a:r>
              <a:rPr lang="en-GB" sz="2800" dirty="0" smtClean="0">
                <a:latin typeface="CMU Serif"/>
                <a:ea typeface="CMU Serif"/>
                <a:cs typeface="CMU Serif"/>
              </a:rPr>
              <a:t>31,851</a:t>
            </a:r>
            <a:endParaRPr lang="en-GB" sz="2800" dirty="0">
              <a:latin typeface="CMU Serif"/>
              <a:ea typeface="CMU Serif"/>
              <a:cs typeface="CMU Serif"/>
            </a:endParaRPr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>
                <a:latin typeface="CMU Serif"/>
                <a:ea typeface="CMU Serif"/>
                <a:cs typeface="CMU Serif"/>
              </a:rPr>
              <a:t>11 dimensional dataset (6 sensory, 5 motor) ratings for each </a:t>
            </a:r>
            <a:r>
              <a:rPr lang="en-GB" sz="2800" dirty="0" smtClean="0">
                <a:latin typeface="CMU Serif"/>
                <a:ea typeface="CMU Serif"/>
                <a:cs typeface="CMU Serif"/>
              </a:rPr>
              <a:t>concept</a:t>
            </a:r>
            <a:endParaRPr lang="en-GB" sz="2800" dirty="0">
              <a:latin typeface="CMU Serif"/>
              <a:ea typeface="CMU Serif"/>
              <a:cs typeface="CMU Serif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8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4316" b="21347"/>
          <a:stretch/>
        </p:blipFill>
        <p:spPr>
          <a:xfrm>
            <a:off x="405218" y="1850868"/>
            <a:ext cx="8472839" cy="34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" r="5397" b="18648"/>
          <a:stretch/>
        </p:blipFill>
        <p:spPr>
          <a:xfrm>
            <a:off x="409520" y="1727199"/>
            <a:ext cx="8378519" cy="45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9" y="1028701"/>
            <a:ext cx="8131629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416231" y="1076165"/>
            <a:ext cx="6301606" cy="5232837"/>
            <a:chOff x="268634" y="2624370"/>
            <a:chExt cx="5931009" cy="49250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5" t="1756" r="74080" b="67239"/>
            <a:stretch/>
          </p:blipFill>
          <p:spPr>
            <a:xfrm>
              <a:off x="4226464" y="2624370"/>
              <a:ext cx="1973179" cy="24649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2" t="32426" r="74220" b="36355"/>
            <a:stretch/>
          </p:blipFill>
          <p:spPr>
            <a:xfrm>
              <a:off x="4225217" y="5067522"/>
              <a:ext cx="1961488" cy="24819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6" t="1751" r="54770" b="67376"/>
            <a:stretch/>
          </p:blipFill>
          <p:spPr>
            <a:xfrm>
              <a:off x="272707" y="2626505"/>
              <a:ext cx="1973179" cy="24544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56" t="32584" r="54597" b="36412"/>
            <a:stretch/>
          </p:blipFill>
          <p:spPr>
            <a:xfrm>
              <a:off x="2246971" y="5080559"/>
              <a:ext cx="1987826" cy="24649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8" t="63588" r="74096" b="5407"/>
            <a:stretch/>
          </p:blipFill>
          <p:spPr>
            <a:xfrm>
              <a:off x="2229218" y="2624370"/>
              <a:ext cx="1982564" cy="246490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3" t="63460" r="54726" b="5490"/>
            <a:stretch/>
          </p:blipFill>
          <p:spPr>
            <a:xfrm>
              <a:off x="268634" y="5070293"/>
              <a:ext cx="1976983" cy="2468518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9" t="5840" r="-9" b="74629"/>
          <a:stretch/>
        </p:blipFill>
        <p:spPr>
          <a:xfrm>
            <a:off x="7733437" y="1076165"/>
            <a:ext cx="403903" cy="15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199" y="1287204"/>
            <a:ext cx="5083553" cy="487579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16"/>
          <p:cNvSpPr txBox="1"/>
          <p:nvPr/>
        </p:nvSpPr>
        <p:spPr>
          <a:xfrm>
            <a:off x="3278600" y="6162995"/>
            <a:ext cx="255875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0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33023"/>
          <a:stretch/>
        </p:blipFill>
        <p:spPr>
          <a:xfrm>
            <a:off x="1397417" y="1076165"/>
            <a:ext cx="4188209" cy="5162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-137" t="66723" r="49080" b="-71"/>
          <a:stretch/>
        </p:blipFill>
        <p:spPr>
          <a:xfrm>
            <a:off x="5630219" y="1116527"/>
            <a:ext cx="2101856" cy="25427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9" t="5840" r="-9" b="74629"/>
          <a:stretch/>
        </p:blipFill>
        <p:spPr>
          <a:xfrm>
            <a:off x="7733437" y="1076165"/>
            <a:ext cx="403903" cy="15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601867"/>
            <a:ext cx="8963235" cy="41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Sensorimotor norms</a:t>
            </a:r>
          </a:p>
        </p:txBody>
      </p:sp>
      <p:sp>
        <p:nvSpPr>
          <p:cNvPr id="17" name="Oval 16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92431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77405" y="346254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8884" y="1323847"/>
            <a:ext cx="8719136" cy="36420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 smtClean="0"/>
              <a:t>Sensorimotor norms utility</a:t>
            </a:r>
          </a:p>
          <a:p>
            <a:pPr marL="457200" indent="-457200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800" dirty="0" smtClean="0"/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 smtClean="0"/>
              <a:t>Can explain additional Lexical Decision time variance above and beyond basic predictors</a:t>
            </a:r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 smtClean="0"/>
              <a:t>More sensitive and multidimensional measure, that provides a </a:t>
            </a:r>
            <a:r>
              <a:rPr lang="en-GB" sz="2800" dirty="0" err="1" smtClean="0"/>
              <a:t>percepetually</a:t>
            </a:r>
            <a:r>
              <a:rPr lang="en-GB" sz="2800" dirty="0" smtClean="0"/>
              <a:t> grounded framework for concrete/abstract distinctions</a:t>
            </a:r>
          </a:p>
          <a:p>
            <a:pPr marL="901700" indent="-442913">
              <a:spcBef>
                <a:spcPts val="200"/>
              </a:spcBef>
              <a:buClr>
                <a:srgbClr val="959F4A"/>
              </a:buClr>
              <a:buSzPct val="80000"/>
              <a:buFont typeface="Wingdings" charset="2"/>
              <a:buChar char="Ø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2800" dirty="0" smtClean="0"/>
              <a:t>Application to language change hypotheses?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478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2919182"/>
            <a:ext cx="871913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58775" marR="0" lvl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F4A"/>
              </a:buClr>
              <a:buSzPct val="100000"/>
              <a:buFont typeface="Wingdings" charset="2"/>
              <a:buNone/>
              <a:defRPr sz="1800"/>
            </a:pPr>
            <a:r>
              <a:rPr lang="en-GB" sz="3600" dirty="0" smtClean="0">
                <a:latin typeface="CMU Serif Roman" charset="0"/>
                <a:ea typeface="CMU Serif Roman" charset="0"/>
                <a:cs typeface="CMU Serif Roman" charset="0"/>
                <a:sym typeface="Times"/>
              </a:rPr>
              <a:t>Thanks</a:t>
            </a:r>
            <a:endParaRPr lang="en-GB" sz="3600" dirty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  <a:p>
            <a:pPr marL="358775" lvl="0" algn="ctr" defTabSz="457200">
              <a:buClr>
                <a:srgbClr val="959F4A"/>
              </a:buClr>
              <a:buSzPct val="100000"/>
              <a:defRPr sz="1800"/>
            </a:pPr>
            <a:r>
              <a:rPr lang="en-GB" sz="3600" dirty="0" err="1" smtClean="0">
                <a:latin typeface="CMU Serif Roman" charset="0"/>
                <a:ea typeface="CMU Serif Roman" charset="0"/>
                <a:cs typeface="CMU Serif Roman" charset="0"/>
              </a:rPr>
              <a:t>Tēnā</a:t>
            </a:r>
            <a:r>
              <a:rPr lang="en-GB" sz="3600" dirty="0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sz="3600" dirty="0" err="1" smtClean="0">
                <a:latin typeface="CMU Serif Roman" charset="0"/>
                <a:ea typeface="CMU Serif Roman" charset="0"/>
                <a:cs typeface="CMU Serif Roman" charset="0"/>
              </a:rPr>
              <a:t>koutou</a:t>
            </a:r>
            <a:endParaRPr lang="en-GB" sz="3600" dirty="0" smtClean="0">
              <a:latin typeface="CMU Serif Roman" charset="0"/>
              <a:ea typeface="CMU Serif Roman" charset="0"/>
              <a:cs typeface="CMU Serif Roman" charset="0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988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4722"/>
          <a:stretch/>
        </p:blipFill>
        <p:spPr>
          <a:xfrm>
            <a:off x="2209436" y="1265961"/>
            <a:ext cx="5019871" cy="4777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8600" y="6162995"/>
            <a:ext cx="255875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8600" y="6162995"/>
            <a:ext cx="255875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2010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51" y="1252537"/>
            <a:ext cx="5811249" cy="476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3526" y="1835291"/>
            <a:ext cx="2070536" cy="33411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38"/>
          <p:cNvSpPr/>
          <p:nvPr/>
        </p:nvSpPr>
        <p:spPr>
          <a:xfrm>
            <a:off x="614108" y="1984950"/>
            <a:ext cx="1429049" cy="304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mamá</a:t>
            </a:r>
            <a:endParaRPr lang="en-GB" sz="2600" dirty="0" smtClean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smtClean="0">
                <a:latin typeface="Times" charset="0"/>
                <a:ea typeface="Times" charset="0"/>
                <a:cs typeface="Times" charset="0"/>
              </a:rPr>
              <a:t>māmā</a:t>
            </a:r>
            <a:r>
              <a:rPr lang="en-GB" sz="2600" baseline="30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sz="2600" dirty="0">
              <a:latin typeface="Times" charset="0"/>
              <a:ea typeface="Times" charset="0"/>
              <a:cs typeface="Times" charset="0"/>
              <a:sym typeface="Time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7866" t="19151" r="17175" b="22088"/>
          <a:stretch/>
        </p:blipFill>
        <p:spPr>
          <a:xfrm>
            <a:off x="4206070" y="2659647"/>
            <a:ext cx="2974686" cy="2018108"/>
          </a:xfrm>
          <a:prstGeom prst="rect">
            <a:avLst/>
          </a:prstGeom>
        </p:spPr>
      </p:pic>
      <p:sp>
        <p:nvSpPr>
          <p:cNvPr id="12" name="Shape 338"/>
          <p:cNvSpPr/>
          <p:nvPr/>
        </p:nvSpPr>
        <p:spPr>
          <a:xfrm>
            <a:off x="7102848" y="2034495"/>
            <a:ext cx="1905686" cy="2944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>
                <a:latin typeface="Times" charset="0"/>
                <a:ea typeface="Times" charset="0"/>
                <a:cs typeface="Times" charset="0"/>
              </a:rPr>
              <a:t>πεταλούδα</a:t>
            </a:r>
            <a:r>
              <a:rPr lang="el-GR" sz="2800" dirty="0"/>
              <a:t> 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schmetterling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</a:t>
            </a:r>
            <a:r>
              <a:rPr lang="en-US" sz="2600" dirty="0" smtClean="0">
                <a:latin typeface="Times"/>
                <a:ea typeface="Times"/>
                <a:cs typeface="Times"/>
                <a:sym typeface="Times"/>
              </a:rPr>
              <a:t>ariposa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 charset="0"/>
                <a:ea typeface="Times" charset="0"/>
                <a:cs typeface="Times" charset="0"/>
              </a:rPr>
              <a:t>pūrerehua</a:t>
            </a:r>
            <a:endParaRPr sz="2600" dirty="0">
              <a:latin typeface="Times" charset="0"/>
              <a:ea typeface="Times" charset="0"/>
              <a:cs typeface="Times" charset="0"/>
              <a:sym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881" y="6076674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aseline="30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GB" sz="1400" dirty="0" smtClean="0">
                <a:latin typeface="Times" charset="0"/>
                <a:ea typeface="Times" charset="0"/>
                <a:cs typeface="Times" charset="0"/>
              </a:rPr>
              <a:t>kowhaea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8600" y="6162995"/>
            <a:ext cx="255875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700086" y="1289477"/>
            <a:ext cx="4732655" cy="1712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20" y="3336488"/>
            <a:ext cx="7646793" cy="249241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123973" y="5170245"/>
            <a:ext cx="7255509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1144755" y="5503265"/>
            <a:ext cx="7255509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1082409" y="5811261"/>
            <a:ext cx="5233336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/>
          <p:cNvSpPr/>
          <p:nvPr/>
        </p:nvSpPr>
        <p:spPr>
          <a:xfrm>
            <a:off x="1018120" y="1835292"/>
            <a:ext cx="3453868" cy="857314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38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8141" y="1835291"/>
            <a:ext cx="88996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endParaRPr lang="en-GB" sz="2800" dirty="0" smtClean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27" y="1835291"/>
            <a:ext cx="8638186" cy="35921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1680" y="6137339"/>
            <a:ext cx="543408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12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12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1200" dirty="0" smtClean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4672" y="71614"/>
            <a:ext cx="22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Background</a:t>
            </a:r>
            <a:endParaRPr lang="en-GB" sz="12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07457" y="348613"/>
            <a:ext cx="149207" cy="150473"/>
          </a:xfrm>
          <a:prstGeom prst="ellipse">
            <a:avLst/>
          </a:prstGeom>
          <a:solidFill>
            <a:srgbClr val="959F4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4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2923</TotalTime>
  <Words>954</Words>
  <Application>Microsoft Macintosh PowerPoint</Application>
  <PresentationFormat>On-screen Show (4:3)</PresentationFormat>
  <Paragraphs>322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CMU Serif</vt:lpstr>
      <vt:lpstr>CMU Serif Roman</vt:lpstr>
      <vt:lpstr>Courier</vt:lpstr>
      <vt:lpstr>Helvetica</vt:lpstr>
      <vt:lpstr>Helvetica Neue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JB</dc:creator>
  <cp:lastModifiedBy>JB</cp:lastModifiedBy>
  <cp:revision>65</cp:revision>
  <cp:lastPrinted>2018-11-27T23:12:11Z</cp:lastPrinted>
  <dcterms:created xsi:type="dcterms:W3CDTF">2018-11-21T02:25:35Z</dcterms:created>
  <dcterms:modified xsi:type="dcterms:W3CDTF">2019-01-29T03:06:22Z</dcterms:modified>
</cp:coreProperties>
</file>